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80"/>
  </p:normalViewPr>
  <p:slideViewPr>
    <p:cSldViewPr snapToGrid="0">
      <p:cViewPr>
        <p:scale>
          <a:sx n="217" d="100"/>
          <a:sy n="217" d="100"/>
        </p:scale>
        <p:origin x="-3248" y="-4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D1C1483-556A-6443-AF22-06CA5E15E7EF}"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227140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D1C1483-556A-6443-AF22-06CA5E15E7EF}"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396736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D1C1483-556A-6443-AF22-06CA5E15E7EF}"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92114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D1C1483-556A-6443-AF22-06CA5E15E7EF}"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161385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1C1483-556A-6443-AF22-06CA5E15E7EF}" type="datetimeFigureOut">
              <a:rPr lang="en-US" smtClean="0"/>
              <a:t>3/15/23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418118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D1C1483-556A-6443-AF22-06CA5E15E7EF}" type="datetimeFigureOut">
              <a:rPr lang="en-US" smtClean="0"/>
              <a:t>3/15/23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382246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D1C1483-556A-6443-AF22-06CA5E15E7EF}" type="datetimeFigureOut">
              <a:rPr lang="en-US" smtClean="0"/>
              <a:t>3/15/23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129467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D1C1483-556A-6443-AF22-06CA5E15E7EF}" type="datetimeFigureOut">
              <a:rPr lang="en-US" smtClean="0"/>
              <a:t>3/15/23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276396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C1483-556A-6443-AF22-06CA5E15E7EF}" type="datetimeFigureOut">
              <a:rPr lang="en-US" smtClean="0"/>
              <a:t>3/15/23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3064754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D1C1483-556A-6443-AF22-06CA5E15E7EF}" type="datetimeFigureOut">
              <a:rPr lang="en-US" smtClean="0"/>
              <a:t>3/15/23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188205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D1C1483-556A-6443-AF22-06CA5E15E7EF}" type="datetimeFigureOut">
              <a:rPr lang="en-US" smtClean="0"/>
              <a:t>3/15/23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54979-7D73-EA41-BDF5-C52A89B69C42}" type="slidenum">
              <a:rPr lang="en-US" smtClean="0"/>
              <a:t>‹#›</a:t>
            </a:fld>
            <a:endParaRPr lang="en-US"/>
          </a:p>
        </p:txBody>
      </p:sp>
    </p:spTree>
    <p:extLst>
      <p:ext uri="{BB962C8B-B14F-4D97-AF65-F5344CB8AC3E}">
        <p14:creationId xmlns:p14="http://schemas.microsoft.com/office/powerpoint/2010/main" val="162042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C1483-556A-6443-AF22-06CA5E15E7EF}" type="datetimeFigureOut">
              <a:rPr lang="en-US" smtClean="0"/>
              <a:t>3/15/23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54979-7D73-EA41-BDF5-C52A89B69C42}" type="slidenum">
              <a:rPr lang="en-US" smtClean="0"/>
              <a:t>‹#›</a:t>
            </a:fld>
            <a:endParaRPr lang="en-US"/>
          </a:p>
        </p:txBody>
      </p:sp>
    </p:spTree>
    <p:extLst>
      <p:ext uri="{BB962C8B-B14F-4D97-AF65-F5344CB8AC3E}">
        <p14:creationId xmlns:p14="http://schemas.microsoft.com/office/powerpoint/2010/main" val="1974092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77148-3E4C-D9E7-ECE3-A8B2CD1F1B9C}"/>
              </a:ext>
            </a:extLst>
          </p:cNvPr>
          <p:cNvSpPr>
            <a:spLocks noGrp="1"/>
          </p:cNvSpPr>
          <p:nvPr>
            <p:ph type="ctrTitle"/>
          </p:nvPr>
        </p:nvSpPr>
        <p:spPr>
          <a:xfrm>
            <a:off x="0" y="142043"/>
            <a:ext cx="12192000" cy="837861"/>
          </a:xfrm>
          <a:solidFill>
            <a:schemeClr val="bg1"/>
          </a:solidFill>
        </p:spPr>
        <p:txBody>
          <a:bodyPr anchor="t">
            <a:normAutofit/>
          </a:bodyPr>
          <a:lstStyle/>
          <a:p>
            <a:pPr algn="l"/>
            <a:r>
              <a:rPr lang="en-GB" sz="1800" spc="400" dirty="0">
                <a:latin typeface="Gill Sans MT" panose="020B0502020104020203" pitchFamily="34" charset="77"/>
                <a:ea typeface="Calibri" panose="020F0502020204030204" pitchFamily="34" charset="0"/>
                <a:cs typeface="Times New Roman" panose="02020603050405020304" pitchFamily="18" charset="0"/>
              </a:rPr>
              <a:t>DIGITAL TRANSFORMATION OF PREASSESSMENT PATHWAY FOR </a:t>
            </a:r>
            <a:br>
              <a:rPr lang="en-GB" sz="1800" spc="400" dirty="0">
                <a:latin typeface="Gill Sans MT" panose="020B0502020104020203" pitchFamily="34" charset="77"/>
                <a:ea typeface="Calibri" panose="020F0502020204030204" pitchFamily="34" charset="0"/>
                <a:cs typeface="Times New Roman" panose="02020603050405020304" pitchFamily="18" charset="0"/>
              </a:rPr>
            </a:br>
            <a:r>
              <a:rPr lang="en-GB" sz="1800" spc="400" dirty="0">
                <a:latin typeface="Gill Sans MT" panose="020B0502020104020203" pitchFamily="34" charset="77"/>
                <a:ea typeface="Calibri" panose="020F0502020204030204" pitchFamily="34" charset="0"/>
                <a:cs typeface="Times New Roman" panose="02020603050405020304" pitchFamily="18" charset="0"/>
              </a:rPr>
              <a:t>PATIENTS WITH MYASTHENIA GRAVIS UNDERGOING THYMECTOMY</a:t>
            </a:r>
            <a:endParaRPr lang="en-US" sz="1800" spc="400" dirty="0">
              <a:latin typeface="Gill Sans MT" panose="020B0502020104020203" pitchFamily="34" charset="77"/>
            </a:endParaRPr>
          </a:p>
        </p:txBody>
      </p:sp>
      <p:pic>
        <p:nvPicPr>
          <p:cNvPr id="4" name="Picture 3">
            <a:extLst>
              <a:ext uri="{FF2B5EF4-FFF2-40B4-BE49-F238E27FC236}">
                <a16:creationId xmlns:a16="http://schemas.microsoft.com/office/drawing/2014/main" id="{7E971A2A-1A02-4CEF-DD0C-57FFB61B5858}"/>
              </a:ext>
            </a:extLst>
          </p:cNvPr>
          <p:cNvPicPr>
            <a:picLocks noChangeAspect="1"/>
          </p:cNvPicPr>
          <p:nvPr/>
        </p:nvPicPr>
        <p:blipFill>
          <a:blip r:embed="rId2"/>
          <a:stretch>
            <a:fillRect/>
          </a:stretch>
        </p:blipFill>
        <p:spPr>
          <a:xfrm>
            <a:off x="10671514" y="137212"/>
            <a:ext cx="1519445" cy="651040"/>
          </a:xfrm>
          <a:prstGeom prst="rect">
            <a:avLst/>
          </a:prstGeom>
        </p:spPr>
      </p:pic>
      <p:sp>
        <p:nvSpPr>
          <p:cNvPr id="5" name="TextBox 4">
            <a:extLst>
              <a:ext uri="{FF2B5EF4-FFF2-40B4-BE49-F238E27FC236}">
                <a16:creationId xmlns:a16="http://schemas.microsoft.com/office/drawing/2014/main" id="{2DF1F188-7710-A5D6-B907-760203F58203}"/>
              </a:ext>
            </a:extLst>
          </p:cNvPr>
          <p:cNvSpPr txBox="1"/>
          <p:nvPr/>
        </p:nvSpPr>
        <p:spPr>
          <a:xfrm>
            <a:off x="155944" y="1043927"/>
            <a:ext cx="2783683" cy="297454"/>
          </a:xfrm>
          <a:prstGeom prst="rect">
            <a:avLst/>
          </a:prstGeom>
          <a:solidFill>
            <a:schemeClr val="bg1"/>
          </a:solidFill>
        </p:spPr>
        <p:txBody>
          <a:bodyPr wrap="square" rtlCol="0">
            <a:spAutoFit/>
          </a:bodyPr>
          <a:lstStyle/>
          <a:p>
            <a:pPr algn="ctr" defTabSz="609585"/>
            <a:r>
              <a:rPr lang="en-GB" sz="1333" spc="4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AIM</a:t>
            </a:r>
            <a:endParaRPr lang="en-US" sz="1333" spc="40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515D6239-1CC2-FAA8-118D-7238AAA430B8}"/>
              </a:ext>
            </a:extLst>
          </p:cNvPr>
          <p:cNvSpPr txBox="1"/>
          <p:nvPr/>
        </p:nvSpPr>
        <p:spPr>
          <a:xfrm>
            <a:off x="149412" y="2402762"/>
            <a:ext cx="2783683" cy="297454"/>
          </a:xfrm>
          <a:prstGeom prst="rect">
            <a:avLst/>
          </a:prstGeom>
          <a:solidFill>
            <a:schemeClr val="bg1"/>
          </a:solidFill>
        </p:spPr>
        <p:txBody>
          <a:bodyPr wrap="square" rtlCol="0">
            <a:spAutoFit/>
          </a:bodyPr>
          <a:lstStyle/>
          <a:p>
            <a:pPr algn="ctr" defTabSz="609585"/>
            <a:r>
              <a:rPr lang="en-GB" sz="1333" spc="4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BACKGROUND</a:t>
            </a:r>
            <a:endParaRPr lang="en-US" sz="1333" spc="400"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C14DD587-6EBE-FB8C-7B7E-23479A40DF5C}"/>
              </a:ext>
            </a:extLst>
          </p:cNvPr>
          <p:cNvSpPr txBox="1"/>
          <p:nvPr/>
        </p:nvSpPr>
        <p:spPr>
          <a:xfrm>
            <a:off x="8957632" y="1043927"/>
            <a:ext cx="3078424" cy="297454"/>
          </a:xfrm>
          <a:prstGeom prst="rect">
            <a:avLst/>
          </a:prstGeom>
          <a:solidFill>
            <a:schemeClr val="bg1"/>
          </a:solidFill>
        </p:spPr>
        <p:txBody>
          <a:bodyPr wrap="square" rtlCol="0">
            <a:spAutoFit/>
          </a:bodyPr>
          <a:lstStyle/>
          <a:p>
            <a:pPr algn="ctr" defTabSz="609585"/>
            <a:r>
              <a:rPr lang="en-GB" sz="1333" spc="4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INTERVENTION</a:t>
            </a:r>
            <a:endParaRPr lang="en-US" sz="1333" spc="400" dirty="0">
              <a:solidFill>
                <a:prstClr val="black"/>
              </a:solidFill>
              <a:latin typeface="Calibri" panose="020F0502020204030204"/>
            </a:endParaRPr>
          </a:p>
        </p:txBody>
      </p:sp>
      <p:pic>
        <p:nvPicPr>
          <p:cNvPr id="12" name="Content Placeholder 3">
            <a:extLst>
              <a:ext uri="{FF2B5EF4-FFF2-40B4-BE49-F238E27FC236}">
                <a16:creationId xmlns:a16="http://schemas.microsoft.com/office/drawing/2014/main" id="{F3D37714-B04C-474A-EA7F-AAB4DF89CE2F}"/>
              </a:ext>
            </a:extLst>
          </p:cNvPr>
          <p:cNvPicPr>
            <a:picLocks noChangeAspect="1"/>
          </p:cNvPicPr>
          <p:nvPr/>
        </p:nvPicPr>
        <p:blipFill>
          <a:blip r:embed="rId3"/>
          <a:stretch>
            <a:fillRect/>
          </a:stretch>
        </p:blipFill>
        <p:spPr>
          <a:xfrm>
            <a:off x="3020344" y="1331437"/>
            <a:ext cx="2850917" cy="2539648"/>
          </a:xfrm>
          <a:prstGeom prst="rect">
            <a:avLst/>
          </a:prstGeom>
        </p:spPr>
      </p:pic>
      <p:pic>
        <p:nvPicPr>
          <p:cNvPr id="11" name="Content Placeholder 3">
            <a:extLst>
              <a:ext uri="{FF2B5EF4-FFF2-40B4-BE49-F238E27FC236}">
                <a16:creationId xmlns:a16="http://schemas.microsoft.com/office/drawing/2014/main" id="{4F28CA59-53ED-516B-6D01-51C42EDD9E88}"/>
              </a:ext>
            </a:extLst>
          </p:cNvPr>
          <p:cNvPicPr>
            <a:picLocks noChangeAspect="1"/>
          </p:cNvPicPr>
          <p:nvPr/>
        </p:nvPicPr>
        <p:blipFill rotWithShape="1">
          <a:blip r:embed="rId4"/>
          <a:srcRect r="3241" b="466"/>
          <a:stretch/>
        </p:blipFill>
        <p:spPr>
          <a:xfrm>
            <a:off x="6045762" y="1343275"/>
            <a:ext cx="2850917" cy="2527811"/>
          </a:xfrm>
          <a:prstGeom prst="rect">
            <a:avLst/>
          </a:prstGeom>
        </p:spPr>
      </p:pic>
      <p:sp>
        <p:nvSpPr>
          <p:cNvPr id="13" name="TextBox 12">
            <a:extLst>
              <a:ext uri="{FF2B5EF4-FFF2-40B4-BE49-F238E27FC236}">
                <a16:creationId xmlns:a16="http://schemas.microsoft.com/office/drawing/2014/main" id="{729CE228-DFBB-32E2-551D-875983AD4EC9}"/>
              </a:ext>
            </a:extLst>
          </p:cNvPr>
          <p:cNvSpPr txBox="1"/>
          <p:nvPr/>
        </p:nvSpPr>
        <p:spPr>
          <a:xfrm>
            <a:off x="98848" y="1339437"/>
            <a:ext cx="2850917" cy="1241815"/>
          </a:xfrm>
          <a:prstGeom prst="rect">
            <a:avLst/>
          </a:prstGeom>
          <a:noFill/>
        </p:spPr>
        <p:txBody>
          <a:bodyPr wrap="square" rtlCol="0">
            <a:spAutoFit/>
          </a:bodyPr>
          <a:lstStyle/>
          <a:p>
            <a:pPr algn="just"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To standardize the preassessment and ensure adequate perioperative steroid replacement for patients with Myasthenia Gravis (MG) undergoing thymectomy and identify those with clinical features predictive of postoperative myasthenic crisis (POMC). </a:t>
            </a:r>
          </a:p>
          <a:p>
            <a:pPr algn="just" defTabSz="609585"/>
            <a:endParaRPr lang="en-US" sz="1067" dirty="0">
              <a:solidFill>
                <a:prstClr val="black"/>
              </a:solidFill>
              <a:latin typeface="Gill Sans MT" panose="020B0502020104020203" pitchFamily="34" charset="77"/>
            </a:endParaRPr>
          </a:p>
        </p:txBody>
      </p:sp>
      <p:sp>
        <p:nvSpPr>
          <p:cNvPr id="14" name="TextBox 13">
            <a:extLst>
              <a:ext uri="{FF2B5EF4-FFF2-40B4-BE49-F238E27FC236}">
                <a16:creationId xmlns:a16="http://schemas.microsoft.com/office/drawing/2014/main" id="{1C58DD8C-6887-DE18-EEA0-E2B4A48E8653}"/>
              </a:ext>
            </a:extLst>
          </p:cNvPr>
          <p:cNvSpPr txBox="1"/>
          <p:nvPr/>
        </p:nvSpPr>
        <p:spPr>
          <a:xfrm>
            <a:off x="100284" y="2685141"/>
            <a:ext cx="2826773" cy="4115422"/>
          </a:xfrm>
          <a:prstGeom prst="rect">
            <a:avLst/>
          </a:prstGeom>
          <a:noFill/>
        </p:spPr>
        <p:txBody>
          <a:bodyPr wrap="square" rtlCol="0">
            <a:spAutoFit/>
          </a:bodyPr>
          <a:lstStyle/>
          <a:p>
            <a:pPr algn="just"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MG is a rare autoimmune disease causing skeletal muscle weakness. Medical treatment include pyridostigmine and prednisolone. Thymectomy can be an effective treatment and leads to a reduction in the severity of weakness and the need for medication. The perioperative care of patients undergoing this procedure, including medication and steroid replacement is complex. POMC is a rare but life-threatening condition, characterised by rapidly worsening MG with potential respiratory and bulbar dysfunction. Several  preoperative features have been identified as potential predictors of POMC</a:t>
            </a:r>
            <a:r>
              <a:rPr lang="en-GB" sz="1067" baseline="300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1</a:t>
            </a:r>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a:t>
            </a:r>
          </a:p>
          <a:p>
            <a:pPr algn="just" defTabSz="609585"/>
            <a:endParaRPr lang="en-GB" sz="533" dirty="0">
              <a:solidFill>
                <a:prstClr val="black"/>
              </a:solidFill>
              <a:latin typeface="Gill Sans MT" panose="020B0502020104020203" pitchFamily="34" charset="77"/>
              <a:ea typeface="Calibri" panose="020F0502020204030204" pitchFamily="34" charset="0"/>
              <a:cs typeface="Times New Roman" panose="02020603050405020304" pitchFamily="18" charset="0"/>
            </a:endParaRPr>
          </a:p>
          <a:p>
            <a:pPr algn="just"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In our centre, a thymectomy for MG is performed every four-six weeks, accounting for 1 in 5 mediastinal mass resections. The retrospective evaluation of the perioperative care for this group of patients uncovered a wide range of symptoms and medication regimes. We identified a significant variation in the approach to risk assessment and prediction of these patients and perioperative steroid prescribing. </a:t>
            </a:r>
          </a:p>
        </p:txBody>
      </p:sp>
      <p:sp>
        <p:nvSpPr>
          <p:cNvPr id="15" name="TextBox 14">
            <a:extLst>
              <a:ext uri="{FF2B5EF4-FFF2-40B4-BE49-F238E27FC236}">
                <a16:creationId xmlns:a16="http://schemas.microsoft.com/office/drawing/2014/main" id="{9D1D296B-3245-6056-73F1-23A80FD81B7C}"/>
              </a:ext>
            </a:extLst>
          </p:cNvPr>
          <p:cNvSpPr txBox="1"/>
          <p:nvPr/>
        </p:nvSpPr>
        <p:spPr>
          <a:xfrm>
            <a:off x="8863335" y="1319623"/>
            <a:ext cx="3228380" cy="2965940"/>
          </a:xfrm>
          <a:prstGeom prst="rect">
            <a:avLst/>
          </a:prstGeom>
          <a:noFill/>
        </p:spPr>
        <p:txBody>
          <a:bodyPr wrap="square" rtlCol="0">
            <a:spAutoFit/>
          </a:bodyPr>
          <a:lstStyle/>
          <a:p>
            <a:pPr algn="just"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Smart phrases are blocks of text that can be copied and pasted into the hospital's electronic health records system. We created a specific smart phrase to facilitate the assessment of patients with MG undergoing thymectomy. This digital tool allowed  identification of any risk factors predictive of POMC and the need for a perioperative steroid treatment plan.  </a:t>
            </a:r>
          </a:p>
          <a:p>
            <a:pPr algn="just" defTabSz="609585"/>
            <a:endParaRPr lang="en-GB" sz="533" dirty="0">
              <a:solidFill>
                <a:prstClr val="black"/>
              </a:solidFill>
              <a:latin typeface="Gill Sans MT" panose="020B0502020104020203" pitchFamily="34" charset="77"/>
              <a:ea typeface="Calibri" panose="020F0502020204030204" pitchFamily="34" charset="0"/>
              <a:cs typeface="Times New Roman" panose="02020603050405020304" pitchFamily="18" charset="0"/>
            </a:endParaRPr>
          </a:p>
          <a:p>
            <a:pPr algn="just"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This process required early engagement with all stakeholders, including the neurology team, to indicate symptoms predictive of crisis. Our initial findings were shared with the thoracic surgeons and input was welcomed from the wider perioperative team. Thoracic preassessment and specialist nurses, who lead our thoracic preassessment service, were engaged in the entire process. Assessment is now standardised and any particular issue can easily be highlighted to the anaesthetic consultant.</a:t>
            </a:r>
          </a:p>
        </p:txBody>
      </p:sp>
      <p:sp>
        <p:nvSpPr>
          <p:cNvPr id="3" name="TextBox 2">
            <a:extLst>
              <a:ext uri="{FF2B5EF4-FFF2-40B4-BE49-F238E27FC236}">
                <a16:creationId xmlns:a16="http://schemas.microsoft.com/office/drawing/2014/main" id="{33786ED3-245B-2556-35EE-59959DD889FA}"/>
              </a:ext>
            </a:extLst>
          </p:cNvPr>
          <p:cNvSpPr txBox="1"/>
          <p:nvPr/>
        </p:nvSpPr>
        <p:spPr>
          <a:xfrm>
            <a:off x="6076853" y="897512"/>
            <a:ext cx="2783683" cy="420756"/>
          </a:xfrm>
          <a:prstGeom prst="rect">
            <a:avLst/>
          </a:prstGeom>
          <a:noFill/>
        </p:spPr>
        <p:txBody>
          <a:bodyPr wrap="square" rtlCol="0">
            <a:spAutoFit/>
          </a:bodyPr>
          <a:lstStyle/>
          <a:p>
            <a:pPr algn="ctr"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Figure two: Smartphrase for MG preassessment ‘</a:t>
            </a:r>
            <a:r>
              <a:rPr lang="en-GB" sz="1067"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mgravis</a:t>
            </a:r>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a:t>
            </a:r>
            <a:endParaRPr lang="en-US" sz="1067" dirty="0">
              <a:solidFill>
                <a:prstClr val="black"/>
              </a:solidFill>
              <a:latin typeface="Calibri" panose="020F0502020204030204"/>
            </a:endParaRPr>
          </a:p>
        </p:txBody>
      </p:sp>
      <p:sp>
        <p:nvSpPr>
          <p:cNvPr id="9" name="TextBox 8">
            <a:extLst>
              <a:ext uri="{FF2B5EF4-FFF2-40B4-BE49-F238E27FC236}">
                <a16:creationId xmlns:a16="http://schemas.microsoft.com/office/drawing/2014/main" id="{470223A8-1C9C-631F-DD99-51C14C692E1C}"/>
              </a:ext>
            </a:extLst>
          </p:cNvPr>
          <p:cNvSpPr txBox="1"/>
          <p:nvPr/>
        </p:nvSpPr>
        <p:spPr>
          <a:xfrm>
            <a:off x="3060317" y="884115"/>
            <a:ext cx="2783683" cy="420756"/>
          </a:xfrm>
          <a:prstGeom prst="rect">
            <a:avLst/>
          </a:prstGeom>
          <a:noFill/>
        </p:spPr>
        <p:txBody>
          <a:bodyPr wrap="square" rtlCol="0">
            <a:spAutoFit/>
          </a:bodyPr>
          <a:lstStyle/>
          <a:p>
            <a:pPr algn="ctr"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Figure one: Screen shot of preassessment for MG &amp; insertion of smartphrase</a:t>
            </a:r>
            <a:endParaRPr lang="en-US" sz="1067" dirty="0">
              <a:solidFill>
                <a:prstClr val="black"/>
              </a:solidFill>
              <a:latin typeface="Calibri" panose="020F0502020204030204"/>
            </a:endParaRPr>
          </a:p>
        </p:txBody>
      </p:sp>
      <p:sp>
        <p:nvSpPr>
          <p:cNvPr id="17" name="TextBox 16">
            <a:extLst>
              <a:ext uri="{FF2B5EF4-FFF2-40B4-BE49-F238E27FC236}">
                <a16:creationId xmlns:a16="http://schemas.microsoft.com/office/drawing/2014/main" id="{0A3AED4C-AB8D-7833-560A-903D96EE0413}"/>
              </a:ext>
            </a:extLst>
          </p:cNvPr>
          <p:cNvSpPr txBox="1"/>
          <p:nvPr/>
        </p:nvSpPr>
        <p:spPr>
          <a:xfrm>
            <a:off x="8957632" y="4385645"/>
            <a:ext cx="3078424" cy="297454"/>
          </a:xfrm>
          <a:prstGeom prst="rect">
            <a:avLst/>
          </a:prstGeom>
          <a:solidFill>
            <a:schemeClr val="bg1"/>
          </a:solidFill>
        </p:spPr>
        <p:txBody>
          <a:bodyPr wrap="square" rtlCol="0">
            <a:spAutoFit/>
          </a:bodyPr>
          <a:lstStyle/>
          <a:p>
            <a:pPr algn="ctr" defTabSz="609585"/>
            <a:r>
              <a:rPr lang="en-GB" sz="1333" spc="4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CLINICAL IMPLICATION</a:t>
            </a:r>
            <a:endParaRPr lang="en-US" sz="1333" spc="400" dirty="0">
              <a:solidFill>
                <a:prstClr val="black"/>
              </a:solidFill>
              <a:latin typeface="Calibri" panose="020F0502020204030204"/>
            </a:endParaRPr>
          </a:p>
        </p:txBody>
      </p:sp>
      <p:sp>
        <p:nvSpPr>
          <p:cNvPr id="19" name="TextBox 18">
            <a:extLst>
              <a:ext uri="{FF2B5EF4-FFF2-40B4-BE49-F238E27FC236}">
                <a16:creationId xmlns:a16="http://schemas.microsoft.com/office/drawing/2014/main" id="{3FBE56C9-6AB4-97A5-33F3-31B37BB77D38}"/>
              </a:ext>
            </a:extLst>
          </p:cNvPr>
          <p:cNvSpPr txBox="1"/>
          <p:nvPr/>
        </p:nvSpPr>
        <p:spPr>
          <a:xfrm>
            <a:off x="8863336" y="4653064"/>
            <a:ext cx="3228379" cy="2062872"/>
          </a:xfrm>
          <a:prstGeom prst="rect">
            <a:avLst/>
          </a:prstGeom>
          <a:noFill/>
        </p:spPr>
        <p:txBody>
          <a:bodyPr wrap="square" rtlCol="0">
            <a:spAutoFit/>
          </a:bodyPr>
          <a:lstStyle/>
          <a:p>
            <a:pPr algn="just"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Standardisation of healthcare and clinical practice can improve quality, outcomes and accountability. This may be of particular relevance when caring for patients undergoing high risk procedures with more rare diseases, such as MG. The use of smart phrases provides a useful tool to identifying patients at higher risk of complications as well as highlighting the need for additional personalised care and destination planning. Evaluation of the transformation was through a series of stakeholders engagement meetings and qualitive feedback.  The success of an intervention lies with adequate engagement of the targeted end user.</a:t>
            </a:r>
          </a:p>
        </p:txBody>
      </p:sp>
      <p:sp>
        <p:nvSpPr>
          <p:cNvPr id="20" name="TextBox 19">
            <a:extLst>
              <a:ext uri="{FF2B5EF4-FFF2-40B4-BE49-F238E27FC236}">
                <a16:creationId xmlns:a16="http://schemas.microsoft.com/office/drawing/2014/main" id="{9BAB4C82-96C8-3560-04C0-0251EDAD9DE9}"/>
              </a:ext>
            </a:extLst>
          </p:cNvPr>
          <p:cNvSpPr txBox="1"/>
          <p:nvPr/>
        </p:nvSpPr>
        <p:spPr>
          <a:xfrm>
            <a:off x="-180278" y="671504"/>
            <a:ext cx="6968876" cy="256545"/>
          </a:xfrm>
          <a:prstGeom prst="rect">
            <a:avLst/>
          </a:prstGeom>
          <a:noFill/>
        </p:spPr>
        <p:txBody>
          <a:bodyPr wrap="square" rtlCol="0">
            <a:spAutoFit/>
          </a:bodyPr>
          <a:lstStyle/>
          <a:p>
            <a:pPr algn="ctr" defTabSz="609585"/>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Dr Olivia Rose Beesley, Mr Davide </a:t>
            </a:r>
            <a:r>
              <a:rPr lang="en-GB" sz="1067"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Patrini</a:t>
            </a:r>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Dr Ruth Hurley, Dr Emilie </a:t>
            </a:r>
            <a:r>
              <a:rPr lang="en-GB" sz="1067"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Martinoni</a:t>
            </a:r>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a:t>
            </a:r>
            <a:r>
              <a:rPr lang="en-GB" sz="1067"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Hoogenboom</a:t>
            </a:r>
            <a:r>
              <a:rPr lang="en-GB" sz="1067"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a:t>
            </a:r>
            <a:endParaRPr lang="en-US" sz="1067" dirty="0">
              <a:solidFill>
                <a:prstClr val="black"/>
              </a:solidFill>
              <a:latin typeface="Calibri" panose="020F0502020204030204"/>
            </a:endParaRPr>
          </a:p>
        </p:txBody>
      </p:sp>
      <p:pic>
        <p:nvPicPr>
          <p:cNvPr id="18" name="Picture 17">
            <a:extLst>
              <a:ext uri="{FF2B5EF4-FFF2-40B4-BE49-F238E27FC236}">
                <a16:creationId xmlns:a16="http://schemas.microsoft.com/office/drawing/2014/main" id="{52B35FF9-D662-1844-D972-6093B6DC9B9C}"/>
              </a:ext>
            </a:extLst>
          </p:cNvPr>
          <p:cNvPicPr>
            <a:picLocks noChangeAspect="1"/>
          </p:cNvPicPr>
          <p:nvPr/>
        </p:nvPicPr>
        <p:blipFill>
          <a:blip r:embed="rId5"/>
          <a:stretch>
            <a:fillRect/>
          </a:stretch>
        </p:blipFill>
        <p:spPr>
          <a:xfrm>
            <a:off x="3193435" y="3968767"/>
            <a:ext cx="5512520" cy="2653567"/>
          </a:xfrm>
          <a:prstGeom prst="rect">
            <a:avLst/>
          </a:prstGeom>
        </p:spPr>
      </p:pic>
      <p:sp>
        <p:nvSpPr>
          <p:cNvPr id="16" name="TextBox 15">
            <a:extLst>
              <a:ext uri="{FF2B5EF4-FFF2-40B4-BE49-F238E27FC236}">
                <a16:creationId xmlns:a16="http://schemas.microsoft.com/office/drawing/2014/main" id="{3E01285A-F46E-AC32-8B44-77D0A73A8C29}"/>
              </a:ext>
            </a:extLst>
          </p:cNvPr>
          <p:cNvSpPr txBox="1"/>
          <p:nvPr/>
        </p:nvSpPr>
        <p:spPr>
          <a:xfrm>
            <a:off x="3380010" y="4098249"/>
            <a:ext cx="5139372" cy="420756"/>
          </a:xfrm>
          <a:prstGeom prst="rect">
            <a:avLst/>
          </a:prstGeom>
          <a:noFill/>
        </p:spPr>
        <p:txBody>
          <a:bodyPr wrap="square" rtlCol="0">
            <a:spAutoFit/>
          </a:bodyPr>
          <a:lstStyle/>
          <a:p>
            <a:pPr algn="ctr" defTabSz="609585"/>
            <a:r>
              <a:rPr lang="en-GB" sz="1067" dirty="0">
                <a:solidFill>
                  <a:prstClr val="black"/>
                </a:solidFill>
                <a:latin typeface="Gill Sans MT" panose="020B0502020104020203" pitchFamily="34" charset="77"/>
                <a:cs typeface="Times New Roman" panose="02020603050405020304" pitchFamily="18" charset="0"/>
              </a:rPr>
              <a:t>Graph one: frequency of differing intraoperative steroid administration for patient with MG undergoing thymectomy</a:t>
            </a:r>
            <a:endParaRPr lang="en-US" sz="1067" dirty="0">
              <a:solidFill>
                <a:prstClr val="black"/>
              </a:solidFill>
              <a:latin typeface="Calibri" panose="020F0502020204030204"/>
            </a:endParaRPr>
          </a:p>
        </p:txBody>
      </p:sp>
      <p:sp>
        <p:nvSpPr>
          <p:cNvPr id="22" name="TextBox 21">
            <a:extLst>
              <a:ext uri="{FF2B5EF4-FFF2-40B4-BE49-F238E27FC236}">
                <a16:creationId xmlns:a16="http://schemas.microsoft.com/office/drawing/2014/main" id="{C2E96CD0-C091-D320-B8DF-4590FBA2C8F0}"/>
              </a:ext>
            </a:extLst>
          </p:cNvPr>
          <p:cNvSpPr txBox="1"/>
          <p:nvPr/>
        </p:nvSpPr>
        <p:spPr>
          <a:xfrm>
            <a:off x="4042748" y="6624679"/>
            <a:ext cx="3228379" cy="379656"/>
          </a:xfrm>
          <a:prstGeom prst="rect">
            <a:avLst/>
          </a:prstGeom>
          <a:noFill/>
        </p:spPr>
        <p:txBody>
          <a:bodyPr wrap="square" rtlCol="0">
            <a:spAutoFit/>
          </a:bodyPr>
          <a:lstStyle/>
          <a:p>
            <a:pPr algn="just" defTabSz="609585"/>
            <a:r>
              <a:rPr lang="en-GB" sz="8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References: 1. </a:t>
            </a:r>
            <a:r>
              <a:rPr lang="en-GB" sz="800"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Xue</a:t>
            </a:r>
            <a:r>
              <a:rPr lang="en-GB" sz="8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L, et al. </a:t>
            </a:r>
            <a:r>
              <a:rPr lang="en-GB" sz="800"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Eur</a:t>
            </a:r>
            <a:r>
              <a:rPr lang="en-GB" sz="8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J </a:t>
            </a:r>
            <a:r>
              <a:rPr lang="en-GB" sz="800"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Cardiothorac</a:t>
            </a:r>
            <a:r>
              <a:rPr lang="en-GB" sz="8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a:t>
            </a:r>
            <a:r>
              <a:rPr lang="en-GB" sz="800" dirty="0" err="1">
                <a:solidFill>
                  <a:prstClr val="black"/>
                </a:solidFill>
                <a:latin typeface="Gill Sans MT" panose="020B0502020104020203" pitchFamily="34" charset="77"/>
                <a:ea typeface="Calibri" panose="020F0502020204030204" pitchFamily="34" charset="0"/>
                <a:cs typeface="Times New Roman" panose="02020603050405020304" pitchFamily="18" charset="0"/>
              </a:rPr>
              <a:t>Surg</a:t>
            </a:r>
            <a:r>
              <a:rPr lang="en-GB" sz="800" dirty="0">
                <a:solidFill>
                  <a:prstClr val="black"/>
                </a:solidFill>
                <a:latin typeface="Gill Sans MT" panose="020B0502020104020203" pitchFamily="34" charset="77"/>
                <a:ea typeface="Calibri" panose="020F0502020204030204" pitchFamily="34" charset="0"/>
                <a:cs typeface="Times New Roman" panose="02020603050405020304" pitchFamily="18" charset="0"/>
              </a:rPr>
              <a:t> 2017; 52: 692-697</a:t>
            </a:r>
          </a:p>
          <a:p>
            <a:pPr algn="just" defTabSz="609585"/>
            <a:endParaRPr lang="en-US" sz="1067" dirty="0">
              <a:solidFill>
                <a:prstClr val="black"/>
              </a:solidFill>
              <a:latin typeface="Gill Sans MT" panose="020B0502020104020203" pitchFamily="34" charset="77"/>
            </a:endParaRPr>
          </a:p>
        </p:txBody>
      </p:sp>
      <p:pic>
        <p:nvPicPr>
          <p:cNvPr id="8" name="Picture 7">
            <a:extLst>
              <a:ext uri="{FF2B5EF4-FFF2-40B4-BE49-F238E27FC236}">
                <a16:creationId xmlns:a16="http://schemas.microsoft.com/office/drawing/2014/main" id="{5F50F473-24A2-7F6C-5545-D3CE88925AED}"/>
              </a:ext>
            </a:extLst>
          </p:cNvPr>
          <p:cNvPicPr>
            <a:picLocks noChangeAspect="1"/>
          </p:cNvPicPr>
          <p:nvPr/>
        </p:nvPicPr>
        <p:blipFill>
          <a:blip r:embed="rId6"/>
          <a:stretch>
            <a:fillRect/>
          </a:stretch>
        </p:blipFill>
        <p:spPr>
          <a:xfrm>
            <a:off x="3334691" y="4582820"/>
            <a:ext cx="5191464" cy="1736701"/>
          </a:xfrm>
          <a:prstGeom prst="rect">
            <a:avLst/>
          </a:prstGeom>
        </p:spPr>
      </p:pic>
    </p:spTree>
    <p:extLst>
      <p:ext uri="{BB962C8B-B14F-4D97-AF65-F5344CB8AC3E}">
        <p14:creationId xmlns:p14="http://schemas.microsoft.com/office/powerpoint/2010/main" val="215143676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47241799-EE5E-496E-A4AF-1784E7C5AE08}"/>
</file>

<file path=customXml/itemProps2.xml><?xml version="1.0" encoding="utf-8"?>
<ds:datastoreItem xmlns:ds="http://schemas.openxmlformats.org/officeDocument/2006/customXml" ds:itemID="{6A39A8D3-A178-45F8-8F7E-A2F5B0574BCE}"/>
</file>

<file path=customXml/itemProps3.xml><?xml version="1.0" encoding="utf-8"?>
<ds:datastoreItem xmlns:ds="http://schemas.openxmlformats.org/officeDocument/2006/customXml" ds:itemID="{BB2FD2FE-0E7F-4FF7-8C4A-9548F745C09C}"/>
</file>

<file path=docProps/app.xml><?xml version="1.0" encoding="utf-8"?>
<Properties xmlns="http://schemas.openxmlformats.org/officeDocument/2006/extended-properties" xmlns:vt="http://schemas.openxmlformats.org/officeDocument/2006/docPropsVTypes">
  <TotalTime>5</TotalTime>
  <Words>516</Words>
  <Application>Microsoft Macintosh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1_Office Theme</vt:lpstr>
      <vt:lpstr>DIGITAL TRANSFORMATION OF PREASSESSMENT PATHWAY FOR  PATIENTS WITH MYASTHENIA GRAVIS UNDERGOING THYMECTOMY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TRANSFORMATION OF PREASSESSMENT PATHWAY FOR  PATIENTS WITH MYASTHENIA GRAVIS UNDERGOING THYMECTOMY</dc:title>
  <dc:creator>Rose Beesley</dc:creator>
  <cp:lastModifiedBy>Rose Beesley</cp:lastModifiedBy>
  <cp:revision>2</cp:revision>
  <dcterms:created xsi:type="dcterms:W3CDTF">2023-03-12T20:13:49Z</dcterms:created>
  <dcterms:modified xsi:type="dcterms:W3CDTF">2023-03-15T10:07:14Z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